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62" r:id="rId3"/>
    <p:sldId id="263" r:id="rId4"/>
    <p:sldId id="264" r:id="rId5"/>
    <p:sldId id="288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7059" autoAdjust="0"/>
  </p:normalViewPr>
  <p:slideViewPr>
    <p:cSldViewPr>
      <p:cViewPr varScale="1">
        <p:scale>
          <a:sx n="65" d="100"/>
          <a:sy n="65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FA2C1-307D-4FC7-A5E0-140B8A765D7E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8BF15-7F91-4F61-BBC8-F8783FE2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9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  <p:pic>
        <p:nvPicPr>
          <p:cNvPr id="1027" name="Picture 3" descr="C:\Users\Dell PC\Desktop\main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8" y="2133600"/>
            <a:ext cx="91627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431" y="4800600"/>
            <a:ext cx="8696169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47901"/>
            <a:ext cx="3886200" cy="19811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2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7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Dell PC\Desktop\templat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7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1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1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6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4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3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Dell PC\Desktop\template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8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java.oracle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469" y="4724400"/>
            <a:ext cx="740664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Week1&amp;2- Introduction to Mobile Application Development &amp; Android Studio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HNDIT2417</a:t>
            </a:r>
            <a:br>
              <a:rPr lang="en-US" sz="3600" dirty="0" smtClean="0"/>
            </a:br>
            <a:r>
              <a:rPr lang="en-US" sz="3600" dirty="0" smtClean="0"/>
              <a:t>Mobile Application Development</a:t>
            </a:r>
            <a:endParaRPr lang="en-US" sz="3600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0" y="5486400"/>
            <a:ext cx="1770906" cy="132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Getting Started (2)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smtClean="0"/>
              <a:t>After installing JDK, download Android SDK from </a:t>
            </a:r>
            <a:r>
              <a:rPr lang="en-US" altLang="en-US" sz="3000" smtClean="0">
                <a:hlinkClick r:id="rId2"/>
              </a:rPr>
              <a:t>http://developer.android.com</a:t>
            </a:r>
            <a:endParaRPr lang="en-US" altLang="en-US" sz="3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3000" smtClean="0"/>
              <a:t>Simplest: download and install Android Studio bundle (including Android SDK) for your OS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smtClean="0"/>
              <a:t>Alternatives: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smtClean="0"/>
              <a:t>Download/install Android Developer Tools from this site (based on Eclipse)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smtClean="0"/>
              <a:t>Install Android SDK tools by themselves, then install ADT for Eclipse separately (from this site)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smtClean="0"/>
              <a:t>We’ll use Android Studio with SDK included (easy)</a:t>
            </a:r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808672C-2DE5-4856-A24E-FE4F3B4C69AB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0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4168775"/>
            <a:ext cx="13398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5"/>
          <p:cNvSpPr txBox="1">
            <a:spLocks noChangeArrowheads="1"/>
          </p:cNvSpPr>
          <p:nvPr/>
        </p:nvSpPr>
        <p:spPr bwMode="auto">
          <a:xfrm>
            <a:off x="3971925" y="5508625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Install!</a:t>
            </a:r>
          </a:p>
        </p:txBody>
      </p:sp>
      <p:pic>
        <p:nvPicPr>
          <p:cNvPr id="11268" name="Picture 1" descr="AndroidStudioDownload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25"/>
          <a:stretch>
            <a:fillRect/>
          </a:stretch>
        </p:blipFill>
        <p:spPr bwMode="auto">
          <a:xfrm>
            <a:off x="-14288" y="0"/>
            <a:ext cx="2973388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AndroidStudioDownload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0"/>
          <a:stretch>
            <a:fillRect/>
          </a:stretch>
        </p:blipFill>
        <p:spPr bwMode="auto">
          <a:xfrm>
            <a:off x="4140200" y="157163"/>
            <a:ext cx="38941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 descr="AndroidStudioDownload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5"/>
          <a:stretch>
            <a:fillRect/>
          </a:stretch>
        </p:blipFill>
        <p:spPr bwMode="auto">
          <a:xfrm>
            <a:off x="5151438" y="3579813"/>
            <a:ext cx="38004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 descr="AndroidStudioDownload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782" b="-1009"/>
          <a:stretch>
            <a:fillRect/>
          </a:stretch>
        </p:blipFill>
        <p:spPr bwMode="auto">
          <a:xfrm>
            <a:off x="0" y="4168775"/>
            <a:ext cx="37211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urved Connector 6"/>
          <p:cNvCxnSpPr>
            <a:cxnSpLocks noChangeShapeType="1"/>
          </p:cNvCxnSpPr>
          <p:nvPr/>
        </p:nvCxnSpPr>
        <p:spPr bwMode="auto">
          <a:xfrm flipV="1">
            <a:off x="1135063" y="2147888"/>
            <a:ext cx="5556250" cy="123825"/>
          </a:xfrm>
          <a:prstGeom prst="curvedConnector3">
            <a:avLst>
              <a:gd name="adj1" fmla="val 44236"/>
            </a:avLst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urved Connector 10"/>
          <p:cNvCxnSpPr>
            <a:cxnSpLocks noChangeShapeType="1"/>
          </p:cNvCxnSpPr>
          <p:nvPr/>
        </p:nvCxnSpPr>
        <p:spPr bwMode="auto">
          <a:xfrm rot="16200000" flipH="1">
            <a:off x="6433345" y="3602831"/>
            <a:ext cx="3313112" cy="403225"/>
          </a:xfrm>
          <a:prstGeom prst="curvedConnector3">
            <a:avLst>
              <a:gd name="adj1" fmla="val -778"/>
            </a:avLst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urved Connector 25"/>
          <p:cNvCxnSpPr>
            <a:cxnSpLocks noChangeShapeType="1"/>
          </p:cNvCxnSpPr>
          <p:nvPr/>
        </p:nvCxnSpPr>
        <p:spPr bwMode="auto">
          <a:xfrm rot="10800000" flipV="1">
            <a:off x="2787650" y="5729288"/>
            <a:ext cx="5359400" cy="992187"/>
          </a:xfrm>
          <a:prstGeom prst="curvedConnector3">
            <a:avLst>
              <a:gd name="adj1" fmla="val -12042"/>
            </a:avLst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Curved Connector 30"/>
          <p:cNvCxnSpPr>
            <a:cxnSpLocks noChangeShapeType="1"/>
          </p:cNvCxnSpPr>
          <p:nvPr/>
        </p:nvCxnSpPr>
        <p:spPr bwMode="auto">
          <a:xfrm flipV="1">
            <a:off x="1270000" y="4811713"/>
            <a:ext cx="2701925" cy="1744662"/>
          </a:xfrm>
          <a:prstGeom prst="curvedConnector3">
            <a:avLst>
              <a:gd name="adj1" fmla="val -17634"/>
            </a:avLst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6" name="Slide Number Placeholder 1844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250D12F-DE4E-4634-B764-E2C8FF9AC3D5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5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Getting Started (3)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668337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sz="2000" smtClean="0"/>
              <a:t>Install Android Studio directly (Windows, Mac); unzip to directory </a:t>
            </a:r>
            <a:r>
              <a:rPr lang="en-US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android-studio</a:t>
            </a:r>
            <a:r>
              <a:rPr lang="en-US" altLang="en-US" sz="2000" smtClean="0"/>
              <a:t>, then run </a:t>
            </a:r>
            <a:r>
              <a:rPr lang="en-US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./android-studio/bin/studio.sh</a:t>
            </a:r>
            <a:r>
              <a:rPr lang="en-US" altLang="en-US" sz="2000" smtClean="0"/>
              <a:t> (Linux)</a:t>
            </a:r>
          </a:p>
          <a:p>
            <a:pPr eaLnBrk="1" hangingPunct="1"/>
            <a:r>
              <a:rPr lang="en-US" altLang="en-US" sz="2000" smtClean="0"/>
              <a:t>You should see this:</a:t>
            </a:r>
          </a:p>
        </p:txBody>
      </p:sp>
      <p:pic>
        <p:nvPicPr>
          <p:cNvPr id="12292" name="Picture 1" descr="AndroidStudi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560638"/>
            <a:ext cx="557212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F2EC8C-FD30-4C2B-A2DF-09ACE916E4A8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7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Getting Started (4)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038600" cy="5080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Strongly recommend testing with real Android device</a:t>
            </a:r>
          </a:p>
          <a:p>
            <a:pPr lvl="1" eaLnBrk="1" hangingPunct="1"/>
            <a:r>
              <a:rPr lang="en-US" altLang="en-US" sz="2000" smtClean="0"/>
              <a:t>Android emulator: </a:t>
            </a:r>
            <a:r>
              <a:rPr lang="en-US" altLang="en-US" sz="2000" i="1" smtClean="0"/>
              <a:t>very</a:t>
            </a:r>
            <a:r>
              <a:rPr lang="en-US" altLang="en-US" sz="2000" smtClean="0"/>
              <a:t> slow</a:t>
            </a:r>
          </a:p>
          <a:p>
            <a:pPr lvl="1" eaLnBrk="1" hangingPunct="1"/>
            <a:r>
              <a:rPr lang="en-US" altLang="en-US" sz="2000" smtClean="0"/>
              <a:t>Faster emulator: Genymotion [14], [15]</a:t>
            </a:r>
          </a:p>
          <a:p>
            <a:pPr lvl="1" eaLnBrk="1" hangingPunct="1"/>
            <a:r>
              <a:rPr lang="en-US" altLang="en-US" sz="2000" smtClean="0"/>
              <a:t>Install USB drivers for your Android device!</a:t>
            </a:r>
          </a:p>
          <a:p>
            <a:pPr eaLnBrk="1" hangingPunct="1"/>
            <a:r>
              <a:rPr lang="en-US" altLang="en-US" sz="2400" smtClean="0"/>
              <a:t>Bring up the Android SDK Manager</a:t>
            </a:r>
          </a:p>
          <a:p>
            <a:pPr lvl="1" eaLnBrk="1" hangingPunct="1"/>
            <a:r>
              <a:rPr lang="en-US" altLang="en-US" sz="2000" smtClean="0"/>
              <a:t>Recommended: Install Android 2.2, 2.3.3 APIs and 4.x API</a:t>
            </a:r>
          </a:p>
          <a:p>
            <a:pPr lvl="1" eaLnBrk="1" hangingPunct="1"/>
            <a:r>
              <a:rPr lang="en-US" altLang="en-US" sz="2000" smtClean="0"/>
              <a:t>Do not worry about Intel x86 Atom, MIPS system images</a:t>
            </a:r>
            <a:endParaRPr lang="en-US" altLang="en-US" smtClean="0"/>
          </a:p>
          <a:p>
            <a:pPr eaLnBrk="1" hangingPunct="1">
              <a:buFont typeface="Arial" panose="020B0604020202020204" pitchFamily="34" charset="0"/>
              <a:buChar char="–"/>
            </a:pPr>
            <a:endParaRPr lang="en-US" altLang="en-US" smtClean="0"/>
          </a:p>
        </p:txBody>
      </p:sp>
      <p:pic>
        <p:nvPicPr>
          <p:cNvPr id="13316" name="Picture 8" descr="AndroidSdkManag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048000"/>
            <a:ext cx="374173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urved Connector 9"/>
          <p:cNvCxnSpPr>
            <a:cxnSpLocks noChangeShapeType="1"/>
            <a:stCxn id="9" idx="4"/>
            <a:endCxn id="13316" idx="0"/>
          </p:cNvCxnSpPr>
          <p:nvPr/>
        </p:nvCxnSpPr>
        <p:spPr bwMode="auto">
          <a:xfrm rot="5400000">
            <a:off x="7088982" y="1470818"/>
            <a:ext cx="1155700" cy="1998663"/>
          </a:xfrm>
          <a:prstGeom prst="curvedConnector3">
            <a:avLst>
              <a:gd name="adj1" fmla="val 46421"/>
            </a:avLst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18" name="Picture 10" descr="AndroidStudioIDEToolb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1538288"/>
            <a:ext cx="47355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556625" y="1674813"/>
            <a:ext cx="217488" cy="217487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821613" y="1674813"/>
            <a:ext cx="217487" cy="217487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3321" name="TextBox 19"/>
          <p:cNvSpPr txBox="1">
            <a:spLocks noChangeArrowheads="1"/>
          </p:cNvSpPr>
          <p:nvPr/>
        </p:nvSpPr>
        <p:spPr bwMode="auto">
          <a:xfrm>
            <a:off x="4859338" y="21796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Settings</a:t>
            </a:r>
          </a:p>
        </p:txBody>
      </p:sp>
      <p:cxnSp>
        <p:nvCxnSpPr>
          <p:cNvPr id="26" name="Curved Connector 25"/>
          <p:cNvCxnSpPr>
            <a:cxnSpLocks noChangeShapeType="1"/>
            <a:stCxn id="13321" idx="3"/>
            <a:endCxn id="19" idx="2"/>
          </p:cNvCxnSpPr>
          <p:nvPr/>
        </p:nvCxnSpPr>
        <p:spPr bwMode="auto">
          <a:xfrm flipV="1">
            <a:off x="5788025" y="1784350"/>
            <a:ext cx="2033588" cy="579438"/>
          </a:xfrm>
          <a:prstGeom prst="curvedConnector3">
            <a:avLst>
              <a:gd name="adj1" fmla="val 94676"/>
            </a:avLst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3" name="TextBox 20493"/>
          <p:cNvSpPr txBox="1">
            <a:spLocks noChangeArrowheads="1"/>
          </p:cNvSpPr>
          <p:nvPr/>
        </p:nvSpPr>
        <p:spPr bwMode="auto">
          <a:xfrm>
            <a:off x="4495800" y="5926138"/>
            <a:ext cx="4344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Now you’re ready for Android development!</a:t>
            </a:r>
          </a:p>
        </p:txBody>
      </p:sp>
      <p:sp>
        <p:nvSpPr>
          <p:cNvPr id="13324" name="Slide Number Placeholder 2049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E4F2D5-729D-4F55-A2DD-37523DD319A3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0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 to Android</a:t>
            </a:r>
          </a:p>
          <a:p>
            <a:pPr eaLnBrk="1" hangingPunct="1"/>
            <a:r>
              <a:rPr lang="en-US" altLang="en-US" smtClean="0"/>
              <a:t>Getting Started </a:t>
            </a:r>
          </a:p>
          <a:p>
            <a:pPr eaLnBrk="1" hangingPunct="1"/>
            <a:r>
              <a:rPr lang="en-US" altLang="en-US" b="1" smtClean="0"/>
              <a:t>Android Programming</a:t>
            </a: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B9C04A-B1C2-4B83-AD0F-06D99540CAC3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10" descr="AndroidInternal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32"/>
          <a:stretch>
            <a:fillRect/>
          </a:stretch>
        </p:blipFill>
        <p:spPr>
          <a:xfrm>
            <a:off x="752475" y="0"/>
            <a:ext cx="7639050" cy="6858000"/>
          </a:xfrm>
        </p:spPr>
      </p:pic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FCC4FD0-F779-4865-A517-88E9767930FE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9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Android Highlights (1)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64038" cy="4525963"/>
          </a:xfrm>
        </p:spPr>
        <p:txBody>
          <a:bodyPr/>
          <a:lstStyle/>
          <a:p>
            <a:pPr eaLnBrk="1" hangingPunct="1"/>
            <a:r>
              <a:rPr lang="en-US" altLang="en-US" sz="2600" smtClean="0"/>
              <a:t>Android apps execute on Dalvik VM, a “clean-room” implementation of JVM</a:t>
            </a:r>
          </a:p>
          <a:p>
            <a:pPr lvl="1" eaLnBrk="1" hangingPunct="1"/>
            <a:r>
              <a:rPr lang="en-US" altLang="en-US" sz="2200" smtClean="0"/>
              <a:t>Dalvik optimized for efficient execution</a:t>
            </a:r>
          </a:p>
          <a:p>
            <a:pPr lvl="1" eaLnBrk="1" hangingPunct="1"/>
            <a:r>
              <a:rPr lang="en-US" altLang="en-US" sz="2200" smtClean="0"/>
              <a:t>Dalvik: register-based VM, unlike Oracle’s stack-based JVM</a:t>
            </a:r>
          </a:p>
          <a:p>
            <a:pPr lvl="1" eaLnBrk="1" hangingPunct="1"/>
            <a:r>
              <a:rPr lang="en-US" altLang="en-US" sz="2200" smtClean="0"/>
              <a:t>Java .class bytecode translated to Dalvik EXecutable (DEX) bytecode, which Dalvik interprets</a:t>
            </a:r>
          </a:p>
        </p:txBody>
      </p:sp>
      <p:pic>
        <p:nvPicPr>
          <p:cNvPr id="16388" name="Content Placeholder 6" descr="DalvikCompilationWorkflow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" r="-166"/>
          <a:stretch>
            <a:fillRect/>
          </a:stretch>
        </p:blipFill>
        <p:spPr>
          <a:xfrm>
            <a:off x="5137150" y="1600200"/>
            <a:ext cx="3060700" cy="4525963"/>
          </a:xfrm>
        </p:spPr>
      </p:pic>
      <p:sp>
        <p:nvSpPr>
          <p:cNvPr id="1638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3FDCA8-2ABC-4DFA-B658-5FBC2532A736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Android Highlights (2)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700" smtClean="0"/>
              <a:t>Android apps written in Java 5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Actually, a Java dialect (Apache Harmony)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Everything we’ve learned still holds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 smtClean="0"/>
              <a:t>Apps use four main components: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Activity</a:t>
            </a:r>
            <a:r>
              <a:rPr lang="en-US" altLang="en-US" sz="2400" smtClean="0"/>
              <a:t>: A “single screen” that’s visible to user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Service</a:t>
            </a:r>
            <a:r>
              <a:rPr lang="en-US" altLang="en-US" sz="2400" smtClean="0"/>
              <a:t>: Long-running background “part” of app (</a:t>
            </a:r>
            <a:r>
              <a:rPr lang="en-US" altLang="en-US" sz="2400" i="1" smtClean="0"/>
              <a:t>not</a:t>
            </a:r>
            <a:r>
              <a:rPr lang="en-US" altLang="en-US" sz="2400" smtClean="0"/>
              <a:t> separate process or thread)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ContentProvider</a:t>
            </a:r>
            <a:r>
              <a:rPr lang="en-US" altLang="en-US" sz="2400" smtClean="0"/>
              <a:t>: Manages app data (usually stored in database) and data access for queries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BroadcastReceiver</a:t>
            </a:r>
            <a:r>
              <a:rPr lang="en-US" altLang="en-US" sz="2400" smtClean="0"/>
              <a:t>: Component that listens for particular Android system “events”, e.g., “found wireless device”, and responds accordingly</a:t>
            </a: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709F2E3-567A-4AD6-810B-5ED937A0A84C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 Manifest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Every Android app must include an </a:t>
            </a:r>
            <a:r>
              <a:rPr lang="en-US" altLang="en-US" sz="2400" smtClean="0">
                <a:latin typeface="Consolas" panose="020B0609020204030204" pitchFamily="49" charset="0"/>
                <a:cs typeface="Consolas" panose="020B0609020204030204" pitchFamily="49" charset="0"/>
              </a:rPr>
              <a:t>AndroidManifest.xml</a:t>
            </a:r>
            <a:r>
              <a:rPr lang="en-US" altLang="en-US" sz="3000" smtClean="0"/>
              <a:t> file describing functionality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The manifest specifies: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/>
              <a:t>App’s Activities, Services,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/>
              <a:t>Permissions requested by app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/>
              <a:t>Minimum API required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/>
              <a:t>Hardware features required, e.g., camera with autofocus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/>
              <a:t>External libraries to which app is linked, e.g., Google Maps library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600" smtClean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07F8DA8-BB93-4AD2-A046-F3BCFC7DEBA1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Activity Lifecycle</a:t>
            </a:r>
          </a:p>
        </p:txBody>
      </p:sp>
      <p:pic>
        <p:nvPicPr>
          <p:cNvPr id="1945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" r="-485"/>
          <a:stretch>
            <a:fillRect/>
          </a:stretch>
        </p:blipFill>
        <p:spPr>
          <a:xfrm>
            <a:off x="4633913" y="1441450"/>
            <a:ext cx="4067175" cy="5207000"/>
          </a:xfrm>
        </p:spPr>
      </p:pic>
      <p:sp>
        <p:nvSpPr>
          <p:cNvPr id="19460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48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Activity</a:t>
            </a:r>
            <a:r>
              <a:rPr lang="en-US" altLang="en-US" sz="2400" smtClean="0"/>
              <a:t>: key building block of Android apps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Extend </a:t>
            </a:r>
            <a:r>
              <a:rPr lang="en-US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Activity</a:t>
            </a:r>
            <a:r>
              <a:rPr lang="en-US" altLang="en-US" sz="2400" smtClean="0"/>
              <a:t> class, override </a:t>
            </a:r>
            <a:r>
              <a:rPr lang="en-US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onCreate()</a:t>
            </a:r>
            <a:r>
              <a:rPr lang="en-US" altLang="en-US" sz="2400" smtClean="0"/>
              <a:t>, </a:t>
            </a:r>
            <a:r>
              <a:rPr lang="en-US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onPause()</a:t>
            </a:r>
            <a:r>
              <a:rPr lang="en-US" altLang="en-US" sz="2400" smtClean="0"/>
              <a:t>, </a:t>
            </a:r>
            <a:r>
              <a:rPr lang="en-US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onResume()</a:t>
            </a:r>
            <a:r>
              <a:rPr lang="en-US" altLang="en-US" sz="2400" smtClean="0"/>
              <a:t> methods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Dalvik VM can stop any </a:t>
            </a:r>
            <a:r>
              <a:rPr lang="en-US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Activity</a:t>
            </a:r>
            <a:r>
              <a:rPr lang="en-US" altLang="en-US" sz="2400" smtClean="0"/>
              <a:t> without warning, so saving state is important!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Activities need to be “responsive”, otherwise Android shows user “App Not Responsive” warning: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Place lengthy operations in </a:t>
            </a:r>
            <a:r>
              <a:rPr lang="en-US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Runnable</a:t>
            </a:r>
            <a:r>
              <a:rPr lang="en-US" altLang="en-US" sz="2000" smtClean="0"/>
              <a:t> </a:t>
            </a:r>
            <a:r>
              <a:rPr lang="en-US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lang="en-US" altLang="en-US" sz="2000" smtClean="0"/>
              <a:t>s, </a:t>
            </a:r>
            <a:r>
              <a:rPr lang="en-US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AsyncTask</a:t>
            </a:r>
            <a:r>
              <a:rPr lang="en-US" altLang="en-US" sz="2000" smtClean="0"/>
              <a:t>s</a:t>
            </a: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7661275" y="6453188"/>
            <a:ext cx="1331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Source: [12]</a:t>
            </a:r>
          </a:p>
        </p:txBody>
      </p:sp>
      <p:sp>
        <p:nvSpPr>
          <p:cNvPr id="194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1DD8E4A-4428-40F1-9780-17ED976D4FE0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Introduction to Android</a:t>
            </a:r>
          </a:p>
          <a:p>
            <a:pPr eaLnBrk="1" hangingPunct="1"/>
            <a:r>
              <a:rPr lang="en-US" altLang="en-US" dirty="0" smtClean="0"/>
              <a:t>Getting Started </a:t>
            </a:r>
          </a:p>
          <a:p>
            <a:pPr eaLnBrk="1" hangingPunct="1"/>
            <a:r>
              <a:rPr lang="en-US" altLang="en-US" dirty="0" smtClean="0"/>
              <a:t>Creating First Android Project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67C1212-B2BD-4B23-881E-7EDC7FEBE3E8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 Creation Checklist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0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If you own an Android device: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Ensure drivers are installed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Enable developer options on device under </a:t>
            </a:r>
            <a:r>
              <a:rPr lang="en-US" altLang="en-US" sz="2400" i="1" smtClean="0"/>
              <a:t>Settings</a:t>
            </a:r>
            <a:r>
              <a:rPr lang="en-US" altLang="en-US" sz="2400" smtClean="0"/>
              <a:t>, specifically </a:t>
            </a:r>
            <a:r>
              <a:rPr lang="en-US" altLang="en-US" sz="2400" i="1" smtClean="0"/>
              <a:t>USB Debugging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Android 4.2+: Go to </a:t>
            </a:r>
            <a:r>
              <a:rPr lang="en-US" altLang="en-US" sz="2000" i="1" smtClean="0"/>
              <a:t>Settings→About phone</a:t>
            </a:r>
            <a:r>
              <a:rPr lang="en-US" altLang="en-US" sz="2000" smtClean="0"/>
              <a:t>, press </a:t>
            </a:r>
            <a:r>
              <a:rPr lang="en-US" altLang="en-US" sz="2000" i="1" smtClean="0"/>
              <a:t>Build number</a:t>
            </a:r>
            <a:r>
              <a:rPr lang="en-US" altLang="en-US" sz="2000" smtClean="0"/>
              <a:t> 7 times to enable developer options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For Android Studio: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Under File→</a:t>
            </a:r>
            <a:r>
              <a:rPr lang="en-US" altLang="en-US" sz="2400" i="1" smtClean="0"/>
              <a:t>Settings</a:t>
            </a:r>
            <a:r>
              <a:rPr lang="en-US" altLang="en-US" sz="2400" smtClean="0"/>
              <a:t>→</a:t>
            </a:r>
            <a:r>
              <a:rPr lang="en-US" altLang="en-US" sz="2400" i="1" smtClean="0"/>
              <a:t>Appearance, </a:t>
            </a:r>
            <a:r>
              <a:rPr lang="en-US" altLang="en-US" sz="2400" smtClean="0"/>
              <a:t>enable “Show tool window bars”; the </a:t>
            </a:r>
            <a:r>
              <a:rPr lang="en-US" altLang="en-US" sz="2400" i="1" smtClean="0"/>
              <a:t>Android</a:t>
            </a:r>
            <a:r>
              <a:rPr lang="en-US" altLang="en-US" sz="2400" smtClean="0"/>
              <a:t> view shows LogCat, devices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Programs should log states via </a:t>
            </a:r>
            <a:r>
              <a:rPr lang="en-US" altLang="en-US" sz="2200" smtClean="0">
                <a:latin typeface="Consolas" panose="020B0609020204030204" pitchFamily="49" charset="0"/>
                <a:cs typeface="Consolas" panose="020B0609020204030204" pitchFamily="49" charset="0"/>
              </a:rPr>
              <a:t>android.util.Log</a:t>
            </a:r>
            <a:r>
              <a:rPr lang="en-US" altLang="en-US" sz="2400" smtClean="0"/>
              <a:t>’s </a:t>
            </a:r>
            <a:r>
              <a:rPr lang="en-US" altLang="en-US" sz="2200" smtClean="0">
                <a:latin typeface="Consolas" panose="020B0609020204030204" pitchFamily="49" charset="0"/>
                <a:cs typeface="Consolas" panose="020B0609020204030204" pitchFamily="49" charset="0"/>
              </a:rPr>
              <a:t>Log.d(APP_TAG_STR, “debug”)</a:t>
            </a:r>
            <a:r>
              <a:rPr lang="en-US" altLang="en-US" sz="2200" smtClean="0">
                <a:cs typeface="Consolas" panose="020B0609020204030204" pitchFamily="49" charset="0"/>
              </a:rPr>
              <a:t>, where </a:t>
            </a:r>
            <a:r>
              <a:rPr lang="en-US" altLang="en-US" sz="2200" smtClean="0">
                <a:latin typeface="Consolas" panose="020B0609020204030204" pitchFamily="49" charset="0"/>
                <a:cs typeface="Consolas" panose="020B0609020204030204" pitchFamily="49" charset="0"/>
              </a:rPr>
              <a:t>APP_TAG_STR</a:t>
            </a:r>
            <a:r>
              <a:rPr lang="en-US" altLang="en-US" sz="2200" smtClean="0">
                <a:cs typeface="Consolas" panose="020B0609020204030204" pitchFamily="49" charset="0"/>
              </a:rPr>
              <a:t> is a </a:t>
            </a:r>
            <a:r>
              <a:rPr lang="en-US" altLang="en-US" sz="2200" smtClean="0">
                <a:latin typeface="Consolas" panose="020B0609020204030204" pitchFamily="49" charset="0"/>
                <a:cs typeface="Consolas" panose="020B0609020204030204" pitchFamily="49" charset="0"/>
              </a:rPr>
              <a:t>final</a:t>
            </a:r>
            <a:r>
              <a:rPr lang="en-US" altLang="en-US" sz="2200" smtClean="0">
                <a:cs typeface="Consolas" panose="020B0609020204030204" pitchFamily="49" charset="0"/>
              </a:rPr>
              <a:t> </a:t>
            </a:r>
            <a:r>
              <a:rPr lang="en-US" altLang="en-US" sz="220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altLang="en-US" sz="2200" smtClean="0">
                <a:cs typeface="Consolas" panose="020B0609020204030204" pitchFamily="49" charset="0"/>
              </a:rPr>
              <a:t> tag denoting your app</a:t>
            </a:r>
            <a:endParaRPr lang="en-US" altLang="en-US" sz="22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>
                <a:cs typeface="Consolas" panose="020B0609020204030204" pitchFamily="49" charset="0"/>
              </a:rPr>
              <a:t>Other commands: </a:t>
            </a:r>
            <a:r>
              <a:rPr lang="en-US" altLang="en-US" sz="2200" smtClean="0">
                <a:latin typeface="Consolas" panose="020B0609020204030204" pitchFamily="49" charset="0"/>
                <a:cs typeface="Consolas" panose="020B0609020204030204" pitchFamily="49" charset="0"/>
              </a:rPr>
              <a:t>Log.e()</a:t>
            </a:r>
            <a:r>
              <a:rPr lang="en-US" altLang="en-US" sz="2200" smtClean="0">
                <a:cs typeface="Consolas" panose="020B0609020204030204" pitchFamily="49" charset="0"/>
              </a:rPr>
              <a:t> (error); </a:t>
            </a:r>
            <a:r>
              <a:rPr lang="en-US" altLang="en-US" sz="2200" smtClean="0">
                <a:latin typeface="Consolas" panose="020B0609020204030204" pitchFamily="49" charset="0"/>
                <a:cs typeface="Consolas" panose="020B0609020204030204" pitchFamily="49" charset="0"/>
              </a:rPr>
              <a:t>Log.i()</a:t>
            </a:r>
            <a:r>
              <a:rPr lang="en-US" altLang="en-US" sz="2200" smtClean="0">
                <a:cs typeface="Consolas" panose="020B0609020204030204" pitchFamily="49" charset="0"/>
              </a:rPr>
              <a:t> (info); </a:t>
            </a:r>
            <a:r>
              <a:rPr lang="en-US" altLang="en-US" sz="2200" smtClean="0">
                <a:latin typeface="Consolas" panose="020B0609020204030204" pitchFamily="49" charset="0"/>
                <a:cs typeface="Consolas" panose="020B0609020204030204" pitchFamily="49" charset="0"/>
              </a:rPr>
              <a:t>Log.w()</a:t>
            </a:r>
            <a:r>
              <a:rPr lang="en-US" altLang="en-US" sz="2200" smtClean="0">
                <a:cs typeface="Consolas" panose="020B0609020204030204" pitchFamily="49" charset="0"/>
              </a:rPr>
              <a:t> (warning); </a:t>
            </a:r>
            <a:r>
              <a:rPr lang="en-US" altLang="en-US" sz="2200" smtClean="0">
                <a:latin typeface="Consolas" panose="020B0609020204030204" pitchFamily="49" charset="0"/>
                <a:cs typeface="Consolas" panose="020B0609020204030204" pitchFamily="49" charset="0"/>
              </a:rPr>
              <a:t>Log.v()</a:t>
            </a:r>
            <a:r>
              <a:rPr lang="en-US" altLang="en-US" sz="2200" smtClean="0">
                <a:cs typeface="Consolas" panose="020B0609020204030204" pitchFamily="49" charset="0"/>
              </a:rPr>
              <a:t> (verbose) – same parameters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 smtClean="0">
              <a:cs typeface="Consolas" panose="020B0609020204030204" pitchFamily="49" charset="0"/>
            </a:endParaRP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C9B7FF-F633-4F2D-A321-AD83CE9602DA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Creating Android App (1)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79963"/>
          </a:xfrm>
        </p:spPr>
        <p:txBody>
          <a:bodyPr/>
          <a:lstStyle/>
          <a:p>
            <a:pPr eaLnBrk="1" hangingPunct="1"/>
            <a:r>
              <a:rPr lang="en-US" altLang="en-US" smtClean="0"/>
              <a:t>Creating Android app project in Android Studio:</a:t>
            </a:r>
          </a:p>
          <a:p>
            <a:pPr lvl="1" eaLnBrk="1" hangingPunct="1"/>
            <a:r>
              <a:rPr lang="en-US" altLang="en-US" smtClean="0"/>
              <a:t>Go to </a:t>
            </a:r>
            <a:r>
              <a:rPr lang="en-US" altLang="en-US" i="1" smtClean="0"/>
              <a:t>File→New Project</a:t>
            </a:r>
            <a:r>
              <a:rPr lang="en-US" altLang="en-US" smtClean="0"/>
              <a:t> </a:t>
            </a:r>
          </a:p>
          <a:p>
            <a:pPr lvl="1" eaLnBrk="1" hangingPunct="1"/>
            <a:r>
              <a:rPr lang="en-US" altLang="en-US" smtClean="0"/>
              <a:t>Enter app, project name</a:t>
            </a:r>
          </a:p>
          <a:p>
            <a:pPr lvl="1" eaLnBrk="1" hangingPunct="1"/>
            <a:r>
              <a:rPr lang="en-US" altLang="en-US" smtClean="0"/>
              <a:t>Choose package name using “reverse URL” notation, e.g., </a:t>
            </a:r>
            <a:r>
              <a:rPr lang="en-US" altLang="en-US" sz="2200" smtClean="0">
                <a:latin typeface="Consolas" panose="020B0609020204030204" pitchFamily="49" charset="0"/>
                <a:cs typeface="Consolas" panose="020B0609020204030204" pitchFamily="49" charset="0"/>
              </a:rPr>
              <a:t>edu.osu.myapp</a:t>
            </a:r>
          </a:p>
          <a:p>
            <a:pPr lvl="1" eaLnBrk="1" hangingPunct="1"/>
            <a:r>
              <a:rPr lang="en-US" altLang="en-US" smtClean="0"/>
              <a:t>Select APIs for app, then click Next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64A799-3FCF-4170-943B-4E6761462718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1509" name="Content Placeholder 4" descr="NewProject1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8" b="-1318"/>
          <a:stretch>
            <a:fillRect/>
          </a:stretch>
        </p:blipFill>
        <p:spPr>
          <a:xfrm>
            <a:off x="4887913" y="1844675"/>
            <a:ext cx="3616325" cy="2233613"/>
          </a:xfrm>
        </p:spPr>
      </p:pic>
      <p:pic>
        <p:nvPicPr>
          <p:cNvPr id="21510" name="Picture 5" descr="NewProjec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4243388"/>
            <a:ext cx="360045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800975" y="3849688"/>
            <a:ext cx="346075" cy="188912"/>
          </a:xfrm>
          <a:prstGeom prst="rect">
            <a:avLst/>
          </a:prstGeom>
          <a:noFill/>
          <a:ln w="3810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>
            <a:cxnSpLocks noChangeShapeType="1"/>
            <a:stCxn id="9" idx="3"/>
            <a:endCxn id="21510" idx="3"/>
          </p:cNvCxnSpPr>
          <p:nvPr/>
        </p:nvCxnSpPr>
        <p:spPr bwMode="auto">
          <a:xfrm>
            <a:off x="8147050" y="3943350"/>
            <a:ext cx="125413" cy="1382713"/>
          </a:xfrm>
          <a:prstGeom prst="curvedConnector3">
            <a:avLst>
              <a:gd name="adj1" fmla="val 590116"/>
            </a:avLst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567613" y="6200775"/>
            <a:ext cx="344487" cy="188913"/>
          </a:xfrm>
          <a:prstGeom prst="rect">
            <a:avLst/>
          </a:prstGeom>
          <a:noFill/>
          <a:ln w="3810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Creating Android App (2)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Determine what kind of Activity to create; then click Next</a:t>
            </a:r>
          </a:p>
          <a:p>
            <a:pPr lvl="1" eaLnBrk="1" hangingPunct="1"/>
            <a:r>
              <a:rPr lang="en-US" altLang="en-US" smtClean="0"/>
              <a:t>We’ll choose a Blank Activity for simplicity</a:t>
            </a:r>
          </a:p>
          <a:p>
            <a:pPr eaLnBrk="1" hangingPunct="1"/>
            <a:r>
              <a:rPr lang="en-US" altLang="en-US" smtClean="0"/>
              <a:t>Enter information about your Activity, then click Finish</a:t>
            </a:r>
          </a:p>
          <a:p>
            <a:pPr eaLnBrk="1" hangingPunct="1"/>
            <a:r>
              <a:rPr lang="en-US" altLang="en-US" smtClean="0"/>
              <a:t>This creates a “Hello World” app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F074EE-57CA-435B-A74F-4FCD902B4984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2533" name="Content Placeholder 5" descr="NewProject3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6" b="-896"/>
          <a:stretch>
            <a:fillRect/>
          </a:stretch>
        </p:blipFill>
        <p:spPr>
          <a:xfrm>
            <a:off x="4906963" y="1600200"/>
            <a:ext cx="4060825" cy="2487613"/>
          </a:xfrm>
        </p:spPr>
      </p:pic>
      <p:pic>
        <p:nvPicPr>
          <p:cNvPr id="22534" name="Picture 7" descr="NewProject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87813"/>
            <a:ext cx="406241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196263" y="3868738"/>
            <a:ext cx="344487" cy="188912"/>
          </a:xfrm>
          <a:prstGeom prst="rect">
            <a:avLst/>
          </a:prstGeom>
          <a:noFill/>
          <a:ln w="3810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15" name="Curved Connector 14"/>
          <p:cNvCxnSpPr>
            <a:cxnSpLocks noChangeShapeType="1"/>
            <a:stCxn id="14" idx="3"/>
            <a:endCxn id="22534" idx="3"/>
          </p:cNvCxnSpPr>
          <p:nvPr/>
        </p:nvCxnSpPr>
        <p:spPr bwMode="auto">
          <a:xfrm>
            <a:off x="8540750" y="3962400"/>
            <a:ext cx="17463" cy="1347788"/>
          </a:xfrm>
          <a:prstGeom prst="curvedConnector3">
            <a:avLst>
              <a:gd name="adj1" fmla="val 2767500"/>
            </a:avLst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177213" y="6330950"/>
            <a:ext cx="344487" cy="188913"/>
          </a:xfrm>
          <a:prstGeom prst="rect">
            <a:avLst/>
          </a:prstGeom>
          <a:noFill/>
          <a:ln w="3810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Deploying the App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640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Two choices for deployment: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Real Android device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Android virtual device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Plug in your real device; otherwise, create an Android virtual device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Emulator is slow. Try Intel accelerated version, or perhaps</a:t>
            </a:r>
            <a:br>
              <a:rPr lang="en-US" altLang="en-US" sz="2400" smtClean="0"/>
            </a:br>
            <a:r>
              <a:rPr lang="en-US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http://www.genymotion.com/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Run the app: press “Run” button in toolbar</a:t>
            </a:r>
          </a:p>
        </p:txBody>
      </p:sp>
      <p:pic>
        <p:nvPicPr>
          <p:cNvPr id="23556" name="Content Placeholder 7" descr="HelloAndroid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17" r="-29317"/>
          <a:stretch>
            <a:fillRect/>
          </a:stretch>
        </p:blipFill>
        <p:spPr/>
      </p:pic>
      <p:sp>
        <p:nvSpPr>
          <p:cNvPr id="2355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B427226-AFE4-4FAC-A431-C8B99AFEA02B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3558" name="Picture 6" descr="AndroidStudioIDEToolb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5751513"/>
            <a:ext cx="47355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133725" y="5888038"/>
            <a:ext cx="217488" cy="217487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4" name="Elbow Connector 3"/>
          <p:cNvCxnSpPr>
            <a:cxnSpLocks noChangeShapeType="1"/>
            <a:endCxn id="8" idx="0"/>
          </p:cNvCxnSpPr>
          <p:nvPr/>
        </p:nvCxnSpPr>
        <p:spPr bwMode="auto">
          <a:xfrm rot="16200000" flipH="1">
            <a:off x="2823369" y="5468144"/>
            <a:ext cx="560388" cy="279400"/>
          </a:xfrm>
          <a:prstGeom prst="bentConnector3">
            <a:avLst>
              <a:gd name="adj1" fmla="val 278"/>
            </a:avLst>
          </a:prstGeom>
          <a:noFill/>
          <a:ln w="508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Underlying Source Code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idx="1"/>
          </p:nvPr>
        </p:nvSpPr>
        <p:spPr>
          <a:xfrm>
            <a:off x="457200" y="1747838"/>
            <a:ext cx="8229600" cy="51101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package edu.osu.helloandroid;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import android.os.Bundle;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import android.app.Activity;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import android.view.Menu;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public class MainActivity extends Activity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	@Override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	protected void onCreate(Bundle savedInstanceState)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	{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		super.onCreate(savedInstanceState);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		setContentView(R.layout.activity_main);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4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	@Override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	public boolean onCreateOptionsMenu(Menu menu)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	{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		// Inflate the menu; this adds items to the action bar if it is present.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		getMenuInflater().inflate(R.menu.main, menu);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		return true;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4580" name="Text Placeholder 4"/>
          <p:cNvSpPr>
            <a:spLocks noGrp="1"/>
          </p:cNvSpPr>
          <p:nvPr>
            <p:ph type="body" idx="4294967295"/>
          </p:nvPr>
        </p:nvSpPr>
        <p:spPr>
          <a:xfrm>
            <a:off x="457200" y="1325563"/>
            <a:ext cx="4397375" cy="4270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src/…/MainActivity.java</a:t>
            </a:r>
          </a:p>
        </p:txBody>
      </p:sp>
      <p:sp>
        <p:nvSpPr>
          <p:cNvPr id="2458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92C5E7A-F534-4DE9-A1FF-B161990BC879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46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Underlying GUI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662113"/>
            <a:ext cx="8978900" cy="4749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&lt;RelativeLayout xmlns:android=</a:t>
            </a:r>
            <a:r>
              <a:rPr lang="en-US" altLang="en-US" sz="1700" i="1" smtClean="0">
                <a:latin typeface="Consolas" panose="020B0609020204030204" pitchFamily="49" charset="0"/>
                <a:cs typeface="Consolas" panose="020B0609020204030204" pitchFamily="49" charset="0"/>
              </a:rPr>
              <a:t>"http://schemas.android.com/apk/res/android"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xmlns:tools=</a:t>
            </a:r>
            <a:r>
              <a:rPr lang="en-US" altLang="en-US" sz="1700" i="1" smtClean="0">
                <a:latin typeface="Consolas" panose="020B0609020204030204" pitchFamily="49" charset="0"/>
                <a:cs typeface="Consolas" panose="020B0609020204030204" pitchFamily="49" charset="0"/>
              </a:rPr>
              <a:t>"http://schemas.android.com/tools"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android:layout_width=</a:t>
            </a:r>
            <a:r>
              <a:rPr lang="en-US" altLang="en-US" sz="1700" i="1" smtClean="0">
                <a:latin typeface="Consolas" panose="020B0609020204030204" pitchFamily="49" charset="0"/>
                <a:cs typeface="Consolas" panose="020B0609020204030204" pitchFamily="49" charset="0"/>
              </a:rPr>
              <a:t>"match_parent"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android:layout_height=</a:t>
            </a:r>
            <a:r>
              <a:rPr lang="en-US" altLang="en-US" sz="1700" i="1" smtClean="0">
                <a:latin typeface="Consolas" panose="020B0609020204030204" pitchFamily="49" charset="0"/>
                <a:cs typeface="Consolas" panose="020B0609020204030204" pitchFamily="49" charset="0"/>
              </a:rPr>
              <a:t>"match_parent"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android:paddingBottom=</a:t>
            </a:r>
            <a:r>
              <a:rPr lang="en-US" altLang="en-US" sz="1700" i="1" smtClean="0">
                <a:latin typeface="Consolas" panose="020B0609020204030204" pitchFamily="49" charset="0"/>
                <a:cs typeface="Consolas" panose="020B0609020204030204" pitchFamily="49" charset="0"/>
              </a:rPr>
              <a:t>"@dimen/activity_vertical_margin"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android:paddingLeft=</a:t>
            </a:r>
            <a:r>
              <a:rPr lang="en-US" altLang="en-US" sz="1700" i="1" smtClean="0">
                <a:latin typeface="Consolas" panose="020B0609020204030204" pitchFamily="49" charset="0"/>
                <a:cs typeface="Consolas" panose="020B0609020204030204" pitchFamily="49" charset="0"/>
              </a:rPr>
              <a:t>"@dimen/activity_horizontal_margin"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android:paddingRight=</a:t>
            </a:r>
            <a:r>
              <a:rPr lang="en-US" altLang="en-US" sz="1700" i="1" smtClean="0">
                <a:latin typeface="Consolas" panose="020B0609020204030204" pitchFamily="49" charset="0"/>
                <a:cs typeface="Consolas" panose="020B0609020204030204" pitchFamily="49" charset="0"/>
              </a:rPr>
              <a:t>"@dimen/activity_horizontal_margin"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android:paddingTop=</a:t>
            </a:r>
            <a:r>
              <a:rPr lang="en-US" altLang="en-US" sz="1700" i="1" smtClean="0">
                <a:latin typeface="Consolas" panose="020B0609020204030204" pitchFamily="49" charset="0"/>
                <a:cs typeface="Consolas" panose="020B0609020204030204" pitchFamily="49" charset="0"/>
              </a:rPr>
              <a:t>"@dimen/activity_vertical_margin"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tools:context=</a:t>
            </a:r>
            <a:r>
              <a:rPr lang="en-US" altLang="en-US" sz="1700" i="1" smtClean="0">
                <a:latin typeface="Consolas" panose="020B0609020204030204" pitchFamily="49" charset="0"/>
                <a:cs typeface="Consolas" panose="020B0609020204030204" pitchFamily="49" charset="0"/>
              </a:rPr>
              <a:t>".MainActivity" &gt;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7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&lt;TextView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    android:layout_width=</a:t>
            </a:r>
            <a:r>
              <a:rPr lang="en-US" altLang="en-US" sz="1700" i="1" smtClean="0">
                <a:latin typeface="Consolas" panose="020B0609020204030204" pitchFamily="49" charset="0"/>
                <a:cs typeface="Consolas" panose="020B0609020204030204" pitchFamily="49" charset="0"/>
              </a:rPr>
              <a:t>"wrap_content"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    android:layout_height=</a:t>
            </a:r>
            <a:r>
              <a:rPr lang="en-US" altLang="en-US" sz="1700" i="1" smtClean="0">
                <a:latin typeface="Consolas" panose="020B0609020204030204" pitchFamily="49" charset="0"/>
                <a:cs typeface="Consolas" panose="020B0609020204030204" pitchFamily="49" charset="0"/>
              </a:rPr>
              <a:t>"wrap_content"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    android:text=</a:t>
            </a:r>
            <a:r>
              <a:rPr lang="en-US" altLang="en-US" sz="1700" i="1" smtClean="0">
                <a:latin typeface="Consolas" panose="020B0609020204030204" pitchFamily="49" charset="0"/>
                <a:cs typeface="Consolas" panose="020B0609020204030204" pitchFamily="49" charset="0"/>
              </a:rPr>
              <a:t>"@string/hello_world" /&gt;</a:t>
            </a:r>
            <a:endParaRPr lang="en-US" altLang="en-US" sz="17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&lt;/RelativeLayout&gt;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90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604" name="Text Placeholder 4"/>
          <p:cNvSpPr txBox="1">
            <a:spLocks/>
          </p:cNvSpPr>
          <p:nvPr/>
        </p:nvSpPr>
        <p:spPr bwMode="auto">
          <a:xfrm>
            <a:off x="165100" y="1325563"/>
            <a:ext cx="43973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b="1">
                <a:latin typeface="Consolas" panose="020B0609020204030204" pitchFamily="49" charset="0"/>
                <a:cs typeface="Consolas" panose="020B0609020204030204" pitchFamily="49" charset="0"/>
              </a:rPr>
              <a:t>res/layout/activity_main.xml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65100" y="6411913"/>
            <a:ext cx="614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– </a:t>
            </a:r>
            <a:r>
              <a:rPr lang="en-US" altLang="en-US" sz="1600">
                <a:latin typeface="Consolas" panose="020B0609020204030204" pitchFamily="49" charset="0"/>
                <a:cs typeface="Consolas" panose="020B0609020204030204" pitchFamily="49" charset="0"/>
              </a:rPr>
              <a:t>RelativeLayout</a:t>
            </a:r>
            <a:r>
              <a:rPr lang="en-US" altLang="en-US" sz="1800">
                <a:cs typeface="Consolas" panose="020B0609020204030204" pitchFamily="49" charset="0"/>
              </a:rPr>
              <a:t>s are quite complicated. See [13] for details</a:t>
            </a:r>
          </a:p>
        </p:txBody>
      </p:sp>
      <p:sp>
        <p:nvSpPr>
          <p:cNvPr id="256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17DDAC-E483-461D-A310-6696E8AFFC68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06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App Manifest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&lt;?xml version=</a:t>
            </a:r>
            <a:r>
              <a:rPr lang="en-US" altLang="en-US" sz="1200" i="1" smtClean="0">
                <a:latin typeface="Consolas" panose="020B0609020204030204" pitchFamily="49" charset="0"/>
                <a:cs typeface="Consolas" panose="020B0609020204030204" pitchFamily="49" charset="0"/>
              </a:rPr>
              <a:t>"1.0" encoding="utf-8"?&gt;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&lt;manifest xmlns:android=</a:t>
            </a:r>
            <a:r>
              <a:rPr lang="en-US" altLang="en-US" sz="1200" i="1" smtClean="0">
                <a:latin typeface="Consolas" panose="020B0609020204030204" pitchFamily="49" charset="0"/>
                <a:cs typeface="Consolas" panose="020B0609020204030204" pitchFamily="49" charset="0"/>
              </a:rPr>
              <a:t>"http://schemas.android.com/apk/res/android"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package=</a:t>
            </a:r>
            <a:r>
              <a:rPr lang="en-US" altLang="en-US" sz="1200" i="1" smtClean="0">
                <a:latin typeface="Consolas" panose="020B0609020204030204" pitchFamily="49" charset="0"/>
                <a:cs typeface="Consolas" panose="020B0609020204030204" pitchFamily="49" charset="0"/>
              </a:rPr>
              <a:t>"edu.osu.helloandroid"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android:versionCode=</a:t>
            </a:r>
            <a:r>
              <a:rPr lang="en-US" altLang="en-US" sz="1200" i="1" smtClean="0">
                <a:latin typeface="Consolas" panose="020B0609020204030204" pitchFamily="49" charset="0"/>
                <a:cs typeface="Consolas" panose="020B0609020204030204" pitchFamily="49" charset="0"/>
              </a:rPr>
              <a:t>"1"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android:versionName=</a:t>
            </a:r>
            <a:r>
              <a:rPr lang="en-US" altLang="en-US" sz="1200" i="1" smtClean="0">
                <a:latin typeface="Consolas" panose="020B0609020204030204" pitchFamily="49" charset="0"/>
                <a:cs typeface="Consolas" panose="020B0609020204030204" pitchFamily="49" charset="0"/>
              </a:rPr>
              <a:t>"1.0" &gt;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2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fr-FR" altLang="en-US" sz="1200" u="sng" smtClean="0">
                <a:latin typeface="Consolas" panose="020B0609020204030204" pitchFamily="49" charset="0"/>
                <a:cs typeface="Consolas" panose="020B0609020204030204" pitchFamily="49" charset="0"/>
              </a:rPr>
              <a:t>&lt;uses-sdk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   android:minSdkVersion=</a:t>
            </a:r>
            <a:r>
              <a:rPr lang="fr-FR" altLang="en-US" sz="1200" i="1" smtClean="0">
                <a:latin typeface="Consolas" panose="020B0609020204030204" pitchFamily="49" charset="0"/>
                <a:cs typeface="Consolas" panose="020B0609020204030204" pitchFamily="49" charset="0"/>
              </a:rPr>
              <a:t>"8"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   android:targetSdkVersion=</a:t>
            </a:r>
            <a:r>
              <a:rPr lang="fr-FR" altLang="en-US" sz="1200" i="1" smtClean="0">
                <a:latin typeface="Consolas" panose="020B0609020204030204" pitchFamily="49" charset="0"/>
                <a:cs typeface="Consolas" panose="020B0609020204030204" pitchFamily="49" charset="0"/>
              </a:rPr>
              <a:t>"17" /&gt;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fr-FR" altLang="en-US" sz="12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&lt;application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   android:allowBackup=</a:t>
            </a:r>
            <a:r>
              <a:rPr lang="fr-FR" altLang="en-US" sz="1200" i="1" smtClean="0">
                <a:latin typeface="Consolas" panose="020B0609020204030204" pitchFamily="49" charset="0"/>
                <a:cs typeface="Consolas" panose="020B0609020204030204" pitchFamily="49" charset="0"/>
              </a:rPr>
              <a:t>"true"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   android:icon=</a:t>
            </a:r>
            <a:r>
              <a:rPr lang="fr-FR" altLang="en-US" sz="1200" i="1" smtClean="0">
                <a:latin typeface="Consolas" panose="020B0609020204030204" pitchFamily="49" charset="0"/>
                <a:cs typeface="Consolas" panose="020B0609020204030204" pitchFamily="49" charset="0"/>
              </a:rPr>
              <a:t>"@drawable/ic_launcher"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   android:label=</a:t>
            </a:r>
            <a:r>
              <a:rPr lang="fr-FR" altLang="en-US" sz="1200" i="1" smtClean="0">
                <a:latin typeface="Consolas" panose="020B0609020204030204" pitchFamily="49" charset="0"/>
                <a:cs typeface="Consolas" panose="020B0609020204030204" pitchFamily="49" charset="0"/>
              </a:rPr>
              <a:t>"@string/app_name"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   android:theme=</a:t>
            </a:r>
            <a:r>
              <a:rPr lang="fr-FR" altLang="en-US" sz="1200" i="1" smtClean="0">
                <a:latin typeface="Consolas" panose="020B0609020204030204" pitchFamily="49" charset="0"/>
                <a:cs typeface="Consolas" panose="020B0609020204030204" pitchFamily="49" charset="0"/>
              </a:rPr>
              <a:t>"@style/AppTheme" &gt;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   &lt;activity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android:name=</a:t>
            </a:r>
            <a:r>
              <a:rPr lang="fr-FR" altLang="en-US" sz="1200" i="1" smtClean="0">
                <a:latin typeface="Consolas" panose="020B0609020204030204" pitchFamily="49" charset="0"/>
                <a:cs typeface="Consolas" panose="020B0609020204030204" pitchFamily="49" charset="0"/>
              </a:rPr>
              <a:t>"edu.osu.helloandroid.MainActivity"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android:label=</a:t>
            </a:r>
            <a:r>
              <a:rPr lang="fr-FR" altLang="en-US" sz="1200" i="1" smtClean="0">
                <a:latin typeface="Consolas" panose="020B0609020204030204" pitchFamily="49" charset="0"/>
                <a:cs typeface="Consolas" panose="020B0609020204030204" pitchFamily="49" charset="0"/>
              </a:rPr>
              <a:t>"@string/app_name" &gt;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&lt;intent-filter&gt;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&lt;action android:name=</a:t>
            </a:r>
            <a:r>
              <a:rPr lang="fr-FR" altLang="en-US" sz="1200" i="1" smtClean="0">
                <a:latin typeface="Consolas" panose="020B0609020204030204" pitchFamily="49" charset="0"/>
                <a:cs typeface="Consolas" panose="020B0609020204030204" pitchFamily="49" charset="0"/>
              </a:rPr>
              <a:t>"android.intent.action.MAIN" /&gt;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&lt;category android:name=</a:t>
            </a:r>
            <a:r>
              <a:rPr lang="fr-FR" altLang="en-US" sz="1200" i="1" smtClean="0">
                <a:latin typeface="Consolas" panose="020B0609020204030204" pitchFamily="49" charset="0"/>
                <a:cs typeface="Consolas" panose="020B0609020204030204" pitchFamily="49" charset="0"/>
              </a:rPr>
              <a:t>"android.intent.category.LAUNCHER" /&gt;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&lt;/intent-filter&gt;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    &lt;/activity&gt;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    &lt;/application&gt;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&lt;/manifest&gt;</a:t>
            </a:r>
          </a:p>
        </p:txBody>
      </p:sp>
      <p:sp>
        <p:nvSpPr>
          <p:cNvPr id="26628" name="Text Placeholder 4"/>
          <p:cNvSpPr txBox="1">
            <a:spLocks/>
          </p:cNvSpPr>
          <p:nvPr/>
        </p:nvSpPr>
        <p:spPr bwMode="auto">
          <a:xfrm>
            <a:off x="165100" y="1325563"/>
            <a:ext cx="43973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b="1">
                <a:latin typeface="Consolas" panose="020B0609020204030204" pitchFamily="49" charset="0"/>
                <a:cs typeface="Consolas" panose="020B0609020204030204" pitchFamily="49" charset="0"/>
              </a:rPr>
              <a:t>AndroidManifest.xml</a:t>
            </a:r>
          </a:p>
        </p:txBody>
      </p:sp>
      <p:sp>
        <p:nvSpPr>
          <p:cNvPr id="2662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7D91BA-D553-4C3D-AA57-C03EB7D6226D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86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Android Programming Notes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smtClean="0"/>
              <a:t>Android apps have multiple points of entry: no </a:t>
            </a:r>
            <a:r>
              <a:rPr lang="en-US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r>
              <a:rPr lang="en-US" altLang="en-US" sz="2200" smtClean="0"/>
              <a:t>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Cannot “sleep” in Android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During each entrance, certain </a:t>
            </a:r>
            <a:r>
              <a:rPr lang="en-US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n-US" altLang="en-US" sz="2000" smtClean="0"/>
              <a:t>s may be </a:t>
            </a:r>
            <a:r>
              <a:rPr lang="en-US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Defensive programming is very useful to avoid crashes, e.g., </a:t>
            </a:r>
            <a:br>
              <a:rPr lang="en-US" altLang="en-US" sz="2000" smtClean="0"/>
            </a:br>
            <a:r>
              <a:rPr lang="en-US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if (!(myObj == null)) { // do something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/>
              <a:t>Java concurrency techniques are required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Don’t block the “main” thread in Activities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Implement long-running tasks such as network connections asynchronously, e.g., as </a:t>
            </a:r>
            <a:r>
              <a:rPr lang="en-US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AsyncTask</a:t>
            </a:r>
            <a:r>
              <a:rPr lang="en-US" altLang="en-US" sz="2000" smtClean="0"/>
              <a:t>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Recommendation: read [4]; chapter 20 [10]; [11]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/>
              <a:t>Logging state via </a:t>
            </a:r>
            <a:r>
              <a:rPr lang="en-US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android.util.Log</a:t>
            </a:r>
            <a:r>
              <a:rPr lang="en-US" altLang="en-US" sz="2200" smtClean="0"/>
              <a:t> throughout app is essential when debugging (finding root causes)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/>
              <a:t>Better to have “too many” permissions than too few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Otherwise, app crashes due to security exceptions!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Remove “unnecessary” permissions before releasing app to public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/>
              <a:t>Event handling in Android GUIs entails many listener </a:t>
            </a:r>
            <a:r>
              <a:rPr lang="en-US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n-US" altLang="en-US" sz="2200" smtClean="0"/>
              <a:t>s</a:t>
            </a:r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ABD7D5-242D-4731-AAB0-77BEA35FFC28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42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Thank You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Any questions?</a:t>
            </a:r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5A8E55-C004-4FFD-94C9-C5854C80E3CF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740467" y="45720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8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 to Android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Popular mobile device OS: 52% of U.S. smartphone market [8]</a:t>
            </a:r>
          </a:p>
          <a:p>
            <a:pPr eaLnBrk="1" hangingPunct="1"/>
            <a:r>
              <a:rPr lang="en-US" altLang="en-US" smtClean="0"/>
              <a:t>Developed by Open Handset Alliance, led by Google</a:t>
            </a:r>
          </a:p>
          <a:p>
            <a:pPr eaLnBrk="1" hangingPunct="1"/>
            <a:r>
              <a:rPr lang="en-US" altLang="en-US" smtClean="0"/>
              <a:t>Google claims 900,000 Android device activations [9]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6049963" y="6126163"/>
            <a:ext cx="1217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Source: [8]</a:t>
            </a:r>
          </a:p>
        </p:txBody>
      </p:sp>
      <p:sp>
        <p:nvSpPr>
          <p:cNvPr id="410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C77423-DBD4-47B0-A8F4-0ACF4F1B284A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102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r="13148" b="27913"/>
          <a:stretch>
            <a:fillRect/>
          </a:stretch>
        </p:blipFill>
        <p:spPr>
          <a:xfrm>
            <a:off x="4651375" y="1693863"/>
            <a:ext cx="4029075" cy="4294187"/>
          </a:xfr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Android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smtClean="0"/>
              <a:t>Android is an operating system for mobile devices such as </a:t>
            </a:r>
            <a:r>
              <a:rPr lang="en-US" sz="2400" i="1" smtClean="0"/>
              <a:t>smartphones</a:t>
            </a:r>
            <a:r>
              <a:rPr lang="en-US" sz="2400" smtClean="0"/>
              <a:t> and </a:t>
            </a:r>
            <a:r>
              <a:rPr lang="en-US" sz="2400" i="1" smtClean="0"/>
              <a:t>tablet</a:t>
            </a:r>
            <a:r>
              <a:rPr lang="en-US" sz="2400" smtClean="0"/>
              <a:t> computers. It is developed by the Open Handset Alliance led by Google.</a:t>
            </a:r>
          </a:p>
          <a:p>
            <a:endParaRPr lang="en-US" sz="2400" smtClean="0"/>
          </a:p>
          <a:p>
            <a:r>
              <a:rPr lang="en-US" sz="2400" smtClean="0"/>
              <a:t>Android has beaten Apple iOS, being the leading mobile operating system from first quarter of 2011</a:t>
            </a:r>
          </a:p>
          <a:p>
            <a:endParaRPr lang="en-US" sz="2400" smtClean="0"/>
          </a:p>
          <a:p>
            <a:r>
              <a:rPr lang="en-US" sz="2400" smtClean="0"/>
              <a:t>Version: Android 1.0, 1.1 to 1.5 (Cupcake), 1.6 (Donut), 2.0/2.1 (Eclair), 2.2 (Froyo), </a:t>
            </a:r>
            <a:r>
              <a:rPr lang="en-US" sz="2400" b="1" smtClean="0"/>
              <a:t>2.3 (Gingerbread)</a:t>
            </a:r>
            <a:r>
              <a:rPr lang="en-US" sz="2400" smtClean="0"/>
              <a:t>, to </a:t>
            </a:r>
            <a:r>
              <a:rPr lang="en-US" sz="2400" b="1" smtClean="0"/>
              <a:t>3.0 (Honeycomb</a:t>
            </a:r>
            <a:r>
              <a:rPr lang="en-US" sz="2400" smtClean="0"/>
              <a:t>), </a:t>
            </a:r>
            <a:r>
              <a:rPr lang="en-US" sz="2400" b="1" smtClean="0"/>
              <a:t>4.0 (Ice Cream Sandwich)</a:t>
            </a:r>
            <a:r>
              <a:rPr lang="en-US" sz="2400" smtClean="0"/>
              <a:t>, 5.0 (Lollipop)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unmai.files.wordpress.com/2014/11/android-version-logo-history-watermark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24400"/>
            <a:ext cx="8988425" cy="174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aftr.com/wp-content/uploads/2013/09/Android_log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4" y="309959"/>
            <a:ext cx="2740025" cy="445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Android Architecture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620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 to Android</a:t>
            </a:r>
            <a:endParaRPr lang="en-US" altLang="en-US" b="1" smtClean="0"/>
          </a:p>
          <a:p>
            <a:pPr eaLnBrk="1" hangingPunct="1"/>
            <a:r>
              <a:rPr lang="en-US" altLang="en-US" b="1" smtClean="0"/>
              <a:t>Getting Started </a:t>
            </a:r>
          </a:p>
          <a:p>
            <a:pPr eaLnBrk="1" hangingPunct="1"/>
            <a:r>
              <a:rPr lang="en-US" altLang="en-US" smtClean="0"/>
              <a:t>Android Programming</a:t>
            </a:r>
          </a:p>
        </p:txBody>
      </p:sp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0E412A-C489-4B01-87E6-A8E7018AC700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Getting Started (1)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74638" y="1600200"/>
            <a:ext cx="8869362" cy="513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700" smtClean="0"/>
              <a:t>Need to install Java Development Kit (JDK) to write </a:t>
            </a:r>
            <a:br>
              <a:rPr lang="en-US" altLang="en-US" sz="2700" smtClean="0"/>
            </a:br>
            <a:r>
              <a:rPr lang="en-US" altLang="en-US" sz="2700" smtClean="0"/>
              <a:t>Java (and Android) programs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/>
              <a:t>Do not</a:t>
            </a:r>
            <a:r>
              <a:rPr lang="en-US" altLang="en-US" sz="2400" smtClean="0"/>
              <a:t> install Java Runtime Environment (JRE); </a:t>
            </a:r>
            <a:br>
              <a:rPr lang="en-US" altLang="en-US" sz="2400" smtClean="0"/>
            </a:br>
            <a:r>
              <a:rPr lang="en-US" altLang="en-US" sz="2400" smtClean="0"/>
              <a:t>JDK and JRE are different!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 smtClean="0"/>
              <a:t>Can download the JDK for your OS at </a:t>
            </a:r>
            <a:r>
              <a:rPr lang="en-US" altLang="en-US" sz="2700" smtClean="0">
                <a:hlinkClick r:id="rId2"/>
              </a:rPr>
              <a:t>http://java.oracle.com</a:t>
            </a:r>
            <a:r>
              <a:rPr lang="en-US" altLang="en-US" sz="27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 smtClean="0"/>
              <a:t>Alternatively, for OS X, Linux: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OS X: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Open </a:t>
            </a:r>
            <a:r>
              <a:rPr lang="en-US" alt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/Applications/Utilities/Terminal.app</a:t>
            </a:r>
            <a:endParaRPr lang="en-US" altLang="en-US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Type </a:t>
            </a:r>
            <a:r>
              <a:rPr lang="en-US" alt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javac</a:t>
            </a:r>
            <a:r>
              <a:rPr lang="en-US" altLang="en-US" sz="1600" smtClean="0"/>
              <a:t> </a:t>
            </a:r>
            <a:r>
              <a:rPr lang="en-US" altLang="en-US" sz="2000" smtClean="0"/>
              <a:t>at command line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Install Java when prompt appears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Linux: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Type </a:t>
            </a:r>
            <a:r>
              <a:rPr lang="en-US" alt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sudo apt–get install default–jdk</a:t>
            </a:r>
            <a:r>
              <a:rPr lang="en-US" altLang="en-US" sz="2000" smtClean="0"/>
              <a:t> at command line </a:t>
            </a:r>
            <a:br>
              <a:rPr lang="en-US" altLang="en-US" sz="2000" smtClean="0"/>
            </a:br>
            <a:r>
              <a:rPr lang="en-US" altLang="en-US" sz="2000" smtClean="0"/>
              <a:t>(Debian, Ubuntu)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Other distributions: consult distribution’s documentation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700" smtClean="0"/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2F1CDE-9B0A-482D-9A87-2D06C942C0C2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JDKDownload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0"/>
            <a:ext cx="4419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JDKDownload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3" b="8096"/>
          <a:stretch>
            <a:fillRect/>
          </a:stretch>
        </p:blipFill>
        <p:spPr bwMode="auto">
          <a:xfrm>
            <a:off x="1862138" y="536575"/>
            <a:ext cx="5437187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JDKDownload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15"/>
          <a:stretch>
            <a:fillRect/>
          </a:stretch>
        </p:blipFill>
        <p:spPr bwMode="auto">
          <a:xfrm>
            <a:off x="261938" y="3438525"/>
            <a:ext cx="380365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JDKDownload4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3438525"/>
            <a:ext cx="3840163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urved Connector 9"/>
          <p:cNvCxnSpPr>
            <a:cxnSpLocks noChangeShapeType="1"/>
            <a:stCxn id="9218" idx="1"/>
            <a:endCxn id="9219" idx="1"/>
          </p:cNvCxnSpPr>
          <p:nvPr/>
        </p:nvCxnSpPr>
        <p:spPr bwMode="auto">
          <a:xfrm rot="10800000" flipV="1">
            <a:off x="1862138" y="207963"/>
            <a:ext cx="641350" cy="1676400"/>
          </a:xfrm>
          <a:prstGeom prst="curvedConnector3">
            <a:avLst>
              <a:gd name="adj1" fmla="val 237324"/>
            </a:avLst>
          </a:prstGeom>
          <a:noFill/>
          <a:ln w="762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urved Connector 13"/>
          <p:cNvCxnSpPr>
            <a:cxnSpLocks noChangeShapeType="1"/>
          </p:cNvCxnSpPr>
          <p:nvPr/>
        </p:nvCxnSpPr>
        <p:spPr bwMode="auto">
          <a:xfrm rot="10800000" flipV="1">
            <a:off x="1625600" y="2994025"/>
            <a:ext cx="4435475" cy="650875"/>
          </a:xfrm>
          <a:prstGeom prst="curvedConnector3">
            <a:avLst>
              <a:gd name="adj1" fmla="val 100060"/>
            </a:avLst>
          </a:prstGeom>
          <a:noFill/>
          <a:ln w="762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urved Connector 21"/>
          <p:cNvCxnSpPr>
            <a:cxnSpLocks noChangeShapeType="1"/>
          </p:cNvCxnSpPr>
          <p:nvPr/>
        </p:nvCxnSpPr>
        <p:spPr bwMode="auto">
          <a:xfrm flipV="1">
            <a:off x="3954463" y="5626100"/>
            <a:ext cx="990600" cy="144463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Curved Connector 27"/>
          <p:cNvCxnSpPr>
            <a:cxnSpLocks noChangeShapeType="1"/>
          </p:cNvCxnSpPr>
          <p:nvPr/>
        </p:nvCxnSpPr>
        <p:spPr bwMode="auto">
          <a:xfrm>
            <a:off x="6627813" y="5440363"/>
            <a:ext cx="981075" cy="682625"/>
          </a:xfrm>
          <a:prstGeom prst="curvedConnector3">
            <a:avLst>
              <a:gd name="adj1" fmla="val -25787"/>
            </a:avLst>
          </a:prstGeom>
          <a:noFill/>
          <a:ln w="762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6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633538"/>
            <a:ext cx="13398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Curved Connector 49"/>
          <p:cNvCxnSpPr>
            <a:cxnSpLocks noChangeShapeType="1"/>
            <a:endCxn id="9226" idx="0"/>
          </p:cNvCxnSpPr>
          <p:nvPr/>
        </p:nvCxnSpPr>
        <p:spPr bwMode="auto">
          <a:xfrm rot="5400000" flipH="1" flipV="1">
            <a:off x="5746750" y="3910013"/>
            <a:ext cx="4808537" cy="255588"/>
          </a:xfrm>
          <a:prstGeom prst="curvedConnector5">
            <a:avLst>
              <a:gd name="adj1" fmla="val -7083"/>
              <a:gd name="adj2" fmla="val 349227"/>
              <a:gd name="adj3" fmla="val 111412"/>
            </a:avLst>
          </a:prstGeom>
          <a:noFill/>
          <a:ln w="762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8" name="TextBox 107"/>
          <p:cNvSpPr txBox="1">
            <a:spLocks noChangeArrowheads="1"/>
          </p:cNvSpPr>
          <p:nvPr/>
        </p:nvSpPr>
        <p:spPr bwMode="auto">
          <a:xfrm>
            <a:off x="7859713" y="294005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Install!</a:t>
            </a:r>
          </a:p>
        </p:txBody>
      </p:sp>
      <p:sp>
        <p:nvSpPr>
          <p:cNvPr id="922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9D3432-3FEF-438B-B470-08DA46779AC2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7315200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ND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HNDIT</Template>
  <TotalTime>476</TotalTime>
  <Words>1121</Words>
  <Application>Microsoft Office PowerPoint</Application>
  <PresentationFormat>On-screen Show (4:3)</PresentationFormat>
  <Paragraphs>254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MS PGothic</vt:lpstr>
      <vt:lpstr>Arial</vt:lpstr>
      <vt:lpstr>Calibri</vt:lpstr>
      <vt:lpstr>Consolas</vt:lpstr>
      <vt:lpstr>Iskoola Pota</vt:lpstr>
      <vt:lpstr>Times New Roman</vt:lpstr>
      <vt:lpstr>HNDIT</vt:lpstr>
      <vt:lpstr>HNDIT2417 Mobile Application Development</vt:lpstr>
      <vt:lpstr>Outline</vt:lpstr>
      <vt:lpstr>Introduction to Android</vt:lpstr>
      <vt:lpstr>What is Android</vt:lpstr>
      <vt:lpstr>PowerPoint Presentation</vt:lpstr>
      <vt:lpstr>Android Architecture</vt:lpstr>
      <vt:lpstr>Outline</vt:lpstr>
      <vt:lpstr>Getting Started (1)</vt:lpstr>
      <vt:lpstr>PowerPoint Presentation</vt:lpstr>
      <vt:lpstr>Getting Started (2)</vt:lpstr>
      <vt:lpstr>PowerPoint Presentation</vt:lpstr>
      <vt:lpstr>Getting Started (3)</vt:lpstr>
      <vt:lpstr>Getting Started (4)</vt:lpstr>
      <vt:lpstr>Outline</vt:lpstr>
      <vt:lpstr>PowerPoint Presentation</vt:lpstr>
      <vt:lpstr>Android Highlights (1)</vt:lpstr>
      <vt:lpstr>Android Highlights (2)</vt:lpstr>
      <vt:lpstr>App Manifest</vt:lpstr>
      <vt:lpstr>Activity Lifecycle</vt:lpstr>
      <vt:lpstr>App Creation Checklist</vt:lpstr>
      <vt:lpstr>Creating Android App (1)</vt:lpstr>
      <vt:lpstr>Creating Android App (2)</vt:lpstr>
      <vt:lpstr>Deploying the App</vt:lpstr>
      <vt:lpstr>Underlying Source Code</vt:lpstr>
      <vt:lpstr>Underlying GUI Code</vt:lpstr>
      <vt:lpstr>The App Manifest</vt:lpstr>
      <vt:lpstr>Android Programming Notes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Nayomi Gamlath</dc:creator>
  <cp:lastModifiedBy>HELLO USER™</cp:lastModifiedBy>
  <cp:revision>87</cp:revision>
  <dcterms:created xsi:type="dcterms:W3CDTF">2012-08-16T13:03:13Z</dcterms:created>
  <dcterms:modified xsi:type="dcterms:W3CDTF">2016-09-20T14:16:47Z</dcterms:modified>
</cp:coreProperties>
</file>